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87" r:id="rId4"/>
    <p:sldId id="268" r:id="rId5"/>
    <p:sldId id="258" r:id="rId6"/>
    <p:sldId id="260" r:id="rId7"/>
    <p:sldId id="263" r:id="rId8"/>
    <p:sldId id="285" r:id="rId9"/>
    <p:sldId id="275" r:id="rId10"/>
    <p:sldId id="271" r:id="rId11"/>
    <p:sldId id="265" r:id="rId12"/>
    <p:sldId id="266" r:id="rId13"/>
    <p:sldId id="267" r:id="rId14"/>
    <p:sldId id="278" r:id="rId15"/>
    <p:sldId id="276" r:id="rId16"/>
    <p:sldId id="279" r:id="rId17"/>
    <p:sldId id="277" r:id="rId18"/>
    <p:sldId id="284" r:id="rId19"/>
    <p:sldId id="269" r:id="rId20"/>
    <p:sldId id="272" r:id="rId21"/>
    <p:sldId id="273" r:id="rId22"/>
    <p:sldId id="280" r:id="rId23"/>
    <p:sldId id="281" r:id="rId24"/>
    <p:sldId id="282" r:id="rId25"/>
    <p:sldId id="286" r:id="rId26"/>
    <p:sldId id="283" r:id="rId27"/>
    <p:sldId id="270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FF"/>
    <a:srgbClr val="C8C8FF"/>
    <a:srgbClr val="B3B3FF"/>
    <a:srgbClr val="3D3D7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719"/>
  </p:normalViewPr>
  <p:slideViewPr>
    <p:cSldViewPr snapToGrid="0" showGuides="1">
      <p:cViewPr varScale="1">
        <p:scale>
          <a:sx n="93" d="100"/>
          <a:sy n="93" d="100"/>
        </p:scale>
        <p:origin x="208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3BD7A-DBB8-F749-9367-D649DEAB5AF8}" type="datetimeFigureOut">
              <a:rPr lang="ru-RU" smtClean="0"/>
              <a:t>08.10.2022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C0B83-AD11-F84A-BD5A-4AFB98944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7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9B0B-72E8-DFFB-EEE9-399A016A4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6D4AF-1148-8BEE-8320-CDE356BB5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69329-A1FA-8271-F412-CB816EFF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4A8F54-2475-DC4A-B683-733F22320763}" type="datetime1">
              <a:rPr lang="en-US" smtClean="0"/>
              <a:pPr/>
              <a:t>10/8/22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254-FDDC-85E7-C620-8529D3D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E74D-BB13-59D5-3A27-910C7A2D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231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C583-16D8-5332-9166-741D2B3F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34129-3B25-F9FD-DB1D-4D212384C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343C-7C99-D3A2-64E8-47E5EB35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4F4-4BE3-F646-9B2F-2C7C907D9E00}" type="datetime1">
              <a:rPr lang="en-US" smtClean="0"/>
              <a:t>10/8/22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35513-3B1B-9456-7AEE-02E72DE5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A07B6-006D-CE61-D08A-B1871203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55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571D4-3F46-E496-846A-AB2631270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6E8EF-C53E-00E6-899D-D86B4DCE7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52CB9-5192-F1BB-B63A-6B764A4A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F777-73A7-EF4C-92B3-59A27413D369}" type="datetime1">
              <a:rPr lang="en-US" smtClean="0"/>
              <a:t>10/8/22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B8E80-F1B4-7789-9B5A-C16D58A7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8B3DC-8DE1-84F6-767D-05CD7413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AD05-60CA-E6FE-7F06-C745702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FEADE-2561-5CF3-7465-A93216922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A2752-EF8B-653B-0E8A-6808FB03B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F935-DC9F-334B-8C35-2F56776D94C4}" type="datetime1">
              <a:rPr lang="en-US" smtClean="0"/>
              <a:t>10/8/22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A2984-2A83-5C3B-B3CB-B18E15CC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72B38-072C-2FD5-75BE-778FB28C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74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651C-05EB-60D8-B1BF-E517749D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76662-4A9A-8DF1-4019-6CE07804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6DC05-A47B-159F-858C-4C310173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28CA-B361-0143-91F4-25A422D52AC9}" type="datetime1">
              <a:rPr lang="en-US" smtClean="0"/>
              <a:t>10/8/22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C33EA-6D5D-68D9-757A-020E5A5D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5961B-E960-4248-CE66-1406F82A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817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2346-2BE8-79D3-F044-883FD69D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4C7D6-2E72-FDA8-76D7-655851740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282A5-04EA-6370-02B2-3968E854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E8E16-2A74-1A24-074F-0CC9D952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08E-7564-4A4A-AAB6-1E176D7C81D5}" type="datetime1">
              <a:rPr lang="en-US" smtClean="0"/>
              <a:t>10/8/22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4B5A0-0937-087C-1CFF-81334A2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56903-983F-56CA-E318-9C3D84B0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298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B3FA-922E-C01A-BE9E-51AAF42C8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802AA-5F25-7913-68FE-D49D95264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697DD-D0B7-28BA-4503-41A1271F8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AAB55-C36B-9781-E823-44AC1A83E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88D4A-98C2-99EB-3A54-EF295FEA1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632E4-BFA6-5A73-CB39-0C9094B5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8350A-181B-8349-A294-6FF6408913E1}" type="datetime1">
              <a:rPr lang="en-US" smtClean="0"/>
              <a:t>10/8/22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9A596-3257-6747-7678-C143B62E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DB537-A388-690A-3492-5787C990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6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FFB7-3435-F88B-6093-E83DFE1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F49B-37CD-328A-857D-BA29C5D7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AF1A-1A46-1F42-8DD1-94A5B8C28A3D}" type="datetime1">
              <a:rPr lang="en-US" smtClean="0"/>
              <a:t>10/8/22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027B0-DDC3-4D49-0937-944CF3ED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0FFC-5E87-123B-CBA0-1C0273AE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0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FBE55-FB31-01FF-3675-7FD781C46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061A-F3C9-6042-83E8-6BE1C357A2E2}" type="datetime1">
              <a:rPr lang="en-US" smtClean="0"/>
              <a:t>10/8/22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3ED5D-D7CB-3AD0-1023-39139280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D6332-21EB-57B5-4384-E37D6C3D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3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9358-2490-E6F0-28AF-BCAF0729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03DF4-98A6-A251-DEA4-8E34BA01C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E8890-C117-81BE-CE17-782110FBB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A831B-ECCE-F6E3-198B-84A49E62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F27C-1ACF-A44D-9F34-AC8B8D16D07A}" type="datetime1">
              <a:rPr lang="en-US" smtClean="0"/>
              <a:t>10/8/22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45628-6C26-52B6-47B8-50769C99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E490A-B634-5F17-08B6-B71812BD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34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6920-87E9-956B-D133-4D4A053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51E5C-0091-E8EC-DC55-E8AA206BE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F14AB-8CA3-E6A0-81DA-AB8B04CC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BF984-4941-B843-489B-FC6825D8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334E-3360-8743-B482-147217329039}" type="datetime1">
              <a:rPr lang="en-US" smtClean="0"/>
              <a:t>10/8/22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5A2DA-ACD1-8ECD-3BF1-B22457A4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E4D28-E7EF-B4FF-B0CE-C1ABF89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42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E8805-D22C-CCAE-F95E-9E5D20EE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277B3-7588-B6A7-EB82-A4B49C76C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684E9-AD7A-D101-715C-160923575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80E537-70FF-0E41-B1F7-ECCAA4F65F59}" type="datetime1">
              <a:rPr lang="en-US" smtClean="0"/>
              <a:pPr/>
              <a:t>10/8/22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A9122-F6CF-40E6-6830-623AFDBCC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8040F-22AE-CB92-CBF8-B0555A92C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4B9B873-8372-414D-B3D9-D4DB73D26C9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88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A7E3-5768-4396-3A37-CC77E6D89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133599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Сегментация пользователей приложения «Ненужные вещи»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3F3AA-6F99-B1F1-B050-7E9E5507C4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Выделение групп пользователей на основе их поведения на </a:t>
            </a:r>
            <a:r>
              <a:rPr lang="ru-RU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октябрь 2019</a:t>
            </a: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9DD4F-7D7C-D254-DF75-0F33BBB74003}"/>
              </a:ext>
            </a:extLst>
          </p:cNvPr>
          <p:cNvSpPr txBox="1"/>
          <p:nvPr/>
        </p:nvSpPr>
        <p:spPr>
          <a:xfrm>
            <a:off x="7582828" y="5320138"/>
            <a:ext cx="3897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Руслан Мухаметшин</a:t>
            </a:r>
          </a:p>
          <a:p>
            <a:r>
              <a:rPr lang="en-US" sz="2400" dirty="0">
                <a:solidFill>
                  <a:srgbClr val="808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t.me/rusmux</a:t>
            </a:r>
            <a:endParaRPr lang="ru-RU" sz="2400" dirty="0">
              <a:solidFill>
                <a:srgbClr val="8080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BEC91-791A-F870-36F7-3C94ED12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3999" y="5553073"/>
            <a:ext cx="3085173" cy="365125"/>
          </a:xfrm>
        </p:spPr>
        <p:txBody>
          <a:bodyPr/>
          <a:lstStyle/>
          <a:p>
            <a:fld id="{2C949E16-6C3A-1A40-BF0F-9C1C03FC14C6}" type="datetime4">
              <a:rPr lang="en-US" sz="2400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October 8, 2022</a:t>
            </a:fld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5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548-DAEE-4F2D-A614-5B04710F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Конверсия пользователей в просмотр контактов по источнику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B716-04B8-1C61-116E-A04A62D2D5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У Яндекса и у </a:t>
            </a:r>
            <a:r>
              <a:rPr lang="en-US" sz="1800" dirty="0"/>
              <a:t>Google</a:t>
            </a:r>
            <a:r>
              <a:rPr lang="ru-RU" sz="1800" dirty="0"/>
              <a:t> примерно </a:t>
            </a:r>
            <a:r>
              <a:rPr lang="en-US" sz="1800" dirty="0"/>
              <a:t>24</a:t>
            </a:r>
            <a:r>
              <a:rPr lang="ru-RU" sz="1800" dirty="0"/>
              <a:t>% пользователей просматривают контакты.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У пользователей с  других источников конверсия всего 18%.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9B5744-30C7-77CC-C044-EF458F5C6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43" t="16881" r="16549" b="5364"/>
          <a:stretch/>
        </p:blipFill>
        <p:spPr>
          <a:xfrm>
            <a:off x="6587229" y="1590502"/>
            <a:ext cx="4454843" cy="445484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0543C-CE53-4AE5-0610-1C0AE6F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66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пользователей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11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50050-95BB-4553-DD5C-5B9D69469043}"/>
              </a:ext>
            </a:extLst>
          </p:cNvPr>
          <p:cNvSpPr txBox="1"/>
          <p:nvPr/>
        </p:nvSpPr>
        <p:spPr>
          <a:xfrm>
            <a:off x="1231421" y="5365830"/>
            <a:ext cx="4627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Источники не отличаются по удержанию пользователей.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0235-F3FF-5C5E-C74F-7B5AA2D22999}"/>
              </a:ext>
            </a:extLst>
          </p:cNvPr>
          <p:cNvSpPr txBox="1"/>
          <p:nvPr/>
        </p:nvSpPr>
        <p:spPr>
          <a:xfrm>
            <a:off x="6333163" y="5365830"/>
            <a:ext cx="5386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Меньше 5% пользователей зашли в приложение через неделю.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C3434-66FF-485E-829E-415C4FB15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6" t="12824" r="6552" b="1750"/>
          <a:stretch/>
        </p:blipFill>
        <p:spPr>
          <a:xfrm>
            <a:off x="640649" y="1019780"/>
            <a:ext cx="10713151" cy="41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9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пользователей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 когортам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12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50050-95BB-4553-DD5C-5B9D69469043}"/>
              </a:ext>
            </a:extLst>
          </p:cNvPr>
          <p:cNvSpPr txBox="1"/>
          <p:nvPr/>
        </p:nvSpPr>
        <p:spPr>
          <a:xfrm>
            <a:off x="1427018" y="5209271"/>
            <a:ext cx="4144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 когорты 44 недели гораздо ниже удержание, чем у первых 3 недель.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0235-F3FF-5C5E-C74F-7B5AA2D22999}"/>
              </a:ext>
            </a:extLst>
          </p:cNvPr>
          <p:cNvSpPr txBox="1"/>
          <p:nvPr/>
        </p:nvSpPr>
        <p:spPr>
          <a:xfrm>
            <a:off x="6339272" y="5209271"/>
            <a:ext cx="4425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 когорты 43 недели удержание на 13 лайфтайм сильно ниже, чем у когорт 41 и 42 недель.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361E6-1113-A1A0-4BCA-29165508F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" t="19138" r="583" b="484"/>
          <a:stretch/>
        </p:blipFill>
        <p:spPr>
          <a:xfrm>
            <a:off x="838200" y="1325563"/>
            <a:ext cx="10668602" cy="35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8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A87-38A1-44D9-348B-1702430E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063"/>
            <a:ext cx="10515600" cy="96747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Возможные причины уменьшения удержания: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90AF-B633-F8B6-3B81-9994C481D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262"/>
            <a:ext cx="10515600" cy="4681936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6666FF"/>
              </a:buClr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Изменилось распределение событий</a:t>
            </a:r>
            <a:endParaRPr lang="ru-RU" sz="2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  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Например, рекомендованные объявления стали хуже совпадать с интересами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пользователей. Вероятно, среднее количество пролистанных объявлений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уменьшится.</a:t>
            </a:r>
          </a:p>
          <a:p>
            <a:pPr>
              <a:buClr>
                <a:srgbClr val="6666FF"/>
              </a:buClr>
            </a:pPr>
            <a:endParaRPr lang="ru-RU" sz="21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Технические проблемы в приложении</a:t>
            </a:r>
            <a:endParaRPr lang="ru-RU" sz="2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en-US" sz="19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Количество пользователей растет, нагрузка на сервера увеличивается, приложение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начинает дольше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работать. Можно ожидать увеличение среднего времени между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событиями в сессиях.</a:t>
            </a:r>
          </a:p>
          <a:p>
            <a:pPr>
              <a:buClr>
                <a:srgbClr val="6666FF"/>
              </a:buClr>
            </a:pPr>
            <a:endParaRPr lang="ru-RU" sz="21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Приложение улучшилось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   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П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ользователи стали быстрее находить то, что им нужно. Вероятно, увеличилась бы доля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просмотра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контактов и фотографий.</a:t>
            </a:r>
          </a:p>
          <a:p>
            <a:pPr>
              <a:buClr>
                <a:srgbClr val="6666FF"/>
              </a:buClr>
            </a:pPr>
            <a:endParaRPr lang="ru-RU" sz="21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2800" dirty="0">
                <a:latin typeface="Helvetica Neue" panose="02000503000000020004" pitchFamily="2" charset="0"/>
              </a:rPr>
              <a:t>Внешние факторы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   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Приложение стало меньше рекламироваться и популярность упала.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656A7-1A33-1B45-34DA-DB39556A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4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C3DF-A874-4E70-C416-1D416F7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Количество событий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tips_show</a:t>
            </a:r>
            <a:r>
              <a:rPr lang="en-US" sz="2400" dirty="0"/>
              <a:t> </a:t>
            </a:r>
            <a:r>
              <a:rPr lang="ru-RU" sz="2400" dirty="0"/>
              <a:t>на сессию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9BD92-88FC-1312-BECD-0631E65D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14</a:t>
            </a:fld>
            <a:endParaRPr lang="ru-R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8ED70E-FA3E-6BBA-97C1-2D5578ECB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952" t="12539" r="7028" b="1644"/>
          <a:stretch/>
        </p:blipFill>
        <p:spPr>
          <a:xfrm>
            <a:off x="598832" y="974641"/>
            <a:ext cx="10754968" cy="409156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2A1AC-7917-980A-ADF4-DFFBD12AD1A6}"/>
              </a:ext>
            </a:extLst>
          </p:cNvPr>
          <p:cNvSpPr txBox="1"/>
          <p:nvPr/>
        </p:nvSpPr>
        <p:spPr>
          <a:xfrm>
            <a:off x="1480517" y="5394515"/>
            <a:ext cx="449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Когорты не отличаются по количеству пролистанных объявлений.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67EEF-1ECB-4663-DBEB-CE7046666962}"/>
              </a:ext>
            </a:extLst>
          </p:cNvPr>
          <p:cNvSpPr txBox="1"/>
          <p:nvPr/>
        </p:nvSpPr>
        <p:spPr>
          <a:xfrm>
            <a:off x="6920512" y="5394515"/>
            <a:ext cx="430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Значит, приложение вряд ли как-то изменилось: стало лучше или хуже.</a:t>
            </a:r>
          </a:p>
        </p:txBody>
      </p:sp>
    </p:spTree>
    <p:extLst>
      <p:ext uri="{BB962C8B-B14F-4D97-AF65-F5344CB8AC3E}">
        <p14:creationId xmlns:p14="http://schemas.microsoft.com/office/powerpoint/2010/main" val="84730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Среднее время между событиями в сессиях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15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629251" y="5369584"/>
            <a:ext cx="433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Медианное время между событиями составляет 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~1.5 </a:t>
            </a: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минуты.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6808167" y="5369584"/>
            <a:ext cx="375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Когорты практически не отличаются, значит, скорее всего, приложение не тормозит.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DCC9A93-1168-DEC5-4251-7ACF576002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64" t="11164" r="5646" b="398"/>
          <a:stretch/>
        </p:blipFill>
        <p:spPr>
          <a:xfrm>
            <a:off x="480797" y="943562"/>
            <a:ext cx="10962926" cy="4219964"/>
          </a:xfrm>
        </p:spPr>
      </p:pic>
    </p:spTree>
    <p:extLst>
      <p:ext uri="{BB962C8B-B14F-4D97-AF65-F5344CB8AC3E}">
        <p14:creationId xmlns:p14="http://schemas.microsoft.com/office/powerpoint/2010/main" val="3388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Количество новых пользователей в неделю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16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249593" y="5183095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среднем в неделю приходит 1000 новых пользователей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4552560" y="5183095"/>
            <a:ext cx="364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После 42 недели количество новых пользователей в неделю начало немного снижаться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6E32D2-AC1A-345E-7C19-58B9809D3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83" t="19762" r="5488" b="1194"/>
          <a:stretch/>
        </p:blipFill>
        <p:spPr>
          <a:xfrm>
            <a:off x="671101" y="1325563"/>
            <a:ext cx="10582317" cy="36076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874B6F-A62B-0639-1B0B-F484D5DAA783}"/>
              </a:ext>
            </a:extLst>
          </p:cNvPr>
          <p:cNvSpPr txBox="1"/>
          <p:nvPr/>
        </p:nvSpPr>
        <p:spPr>
          <a:xfrm>
            <a:off x="8610600" y="5183095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Это может говорить о падении популярности приложения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135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548-DAEE-4F2D-A614-5B04710F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221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Конверсия пользователей в просмотр контактов по неделям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0543C-CE53-4AE5-0610-1C0AE6F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17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6216F20-F751-44AF-33F1-93D013287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54" t="19687" r="5502" b="640"/>
          <a:stretch/>
        </p:blipFill>
        <p:spPr>
          <a:xfrm>
            <a:off x="911462" y="1334784"/>
            <a:ext cx="10369074" cy="359743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DF9F8F-F5CC-3211-2B5A-CEA744DF8EAB}"/>
              </a:ext>
            </a:extLst>
          </p:cNvPr>
          <p:cNvSpPr txBox="1"/>
          <p:nvPr/>
        </p:nvSpPr>
        <p:spPr>
          <a:xfrm>
            <a:off x="1385455" y="5182619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среднем 20-25% пользователей просматривают контакты.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04B3B-8353-C5E3-F9B2-C92B6E452C1A}"/>
              </a:ext>
            </a:extLst>
          </p:cNvPr>
          <p:cNvSpPr txBox="1"/>
          <p:nvPr/>
        </p:nvSpPr>
        <p:spPr>
          <a:xfrm>
            <a:off x="6497782" y="5183638"/>
            <a:ext cx="4613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За 44 неделю самая низкая конверсия в просмотре контактов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 3-4% меньше, чем у 41 и 43 недель.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442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A301-FCEF-C6BE-E0B4-0DC1E2FD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Итоги по удержанию пользователей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4133-4DF2-5665-D31D-29C966F05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43818"/>
            <a:ext cx="10515599" cy="5181673"/>
          </a:xfrm>
        </p:spPr>
        <p:txBody>
          <a:bodyPr>
            <a:normAutofit/>
          </a:bodyPr>
          <a:lstStyle/>
          <a:p>
            <a:pPr marL="0" indent="0">
              <a:buClr>
                <a:srgbClr val="6666FF"/>
              </a:buClr>
              <a:buNone/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не зависит от источника.</a:t>
            </a:r>
            <a:b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При разбиении пользователей на недельные когорты, образовалось 4 когорты: с 41 недели по 44. Удержание у пользователей, пришедших в 44 неделю, гораздо ниже, чем у остальных когорт.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Когорты не отличаются в распределениях событий на сессию. Распределение просмотренных фотографий и контактов не изменилось, что говорит о том, что удержание упало не из-за того, что приложение как-то изменилось.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Когорты не отличаются по промежутку времени между событиями в сессиях. Это значит, что приложение не стало зависать или слишком медленно работать. Значит, падение удержания не связано с техническими проблемами.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Количество новых пользователей каждую неделю становится меньше, что может сигнализировать, что приложение становится менее популярным.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F7FD3-1E73-0837-DEC8-BE18BF73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05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B3D8-8AEF-BF34-4A0C-D85DA7B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Сегментация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4830-32AE-2981-58A3-AAE10C0A7D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Агломеративная кластеризация выделила 3 основных кластера.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Эксперименты с методом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средних и разным количеством кластеров показали, что сам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ый высокий коэффициент силуэта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достигается при 2-х кластерах.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Однако было выбрано 3 кластера, так как 2 кластера могут недостаточно сегментировать пользователей.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A30A-C0B0-45EA-EF0B-B29F1DD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19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5CDAA1-1F48-0F51-86D2-F348DEC0CD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7955" y="1032054"/>
            <a:ext cx="4835845" cy="455978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5BE9C-A6E2-A377-02CB-6AD3B7713913}"/>
              </a:ext>
            </a:extLst>
          </p:cNvPr>
          <p:cNvSpPr txBox="1"/>
          <p:nvPr/>
        </p:nvSpPr>
        <p:spPr>
          <a:xfrm>
            <a:off x="7548180" y="5591837"/>
            <a:ext cx="330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Агломеративная 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427530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6C7D-13F0-D643-E4E7-416E12F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Цель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DE4D-56E8-511F-6913-084365F3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Выделить группы пользователей на основе их поведения и посмотреть, как группы отличаются по:</a:t>
            </a:r>
          </a:p>
          <a:p>
            <a:pPr marL="0" indent="0">
              <a:buNone/>
            </a:pPr>
            <a:endParaRPr lang="ru-RU" sz="1800" dirty="0"/>
          </a:p>
          <a:p>
            <a:pPr>
              <a:buClr>
                <a:srgbClr val="6666FF"/>
              </a:buClr>
              <a:buSzPct val="100000"/>
            </a:pPr>
            <a:r>
              <a:rPr lang="ru-RU" sz="1800" dirty="0"/>
              <a:t>Удержанию пользователей</a:t>
            </a:r>
          </a:p>
          <a:p>
            <a:pPr>
              <a:buClr>
                <a:srgbClr val="6666FF"/>
              </a:buClr>
              <a:buSzPct val="100000"/>
            </a:pPr>
            <a:endParaRPr lang="ru-RU" sz="1800" dirty="0"/>
          </a:p>
          <a:p>
            <a:pPr>
              <a:buClr>
                <a:srgbClr val="6666FF"/>
              </a:buClr>
              <a:buSzPct val="100000"/>
            </a:pPr>
            <a:r>
              <a:rPr lang="ru-RU" sz="1800" dirty="0"/>
              <a:t>Конверсии в целевое действие (просмотр контактов)</a:t>
            </a:r>
          </a:p>
          <a:p>
            <a:pPr>
              <a:buClr>
                <a:srgbClr val="6666FF"/>
              </a:buClr>
              <a:buSzPct val="100000"/>
            </a:pPr>
            <a:endParaRPr lang="ru-RU" sz="1800" dirty="0"/>
          </a:p>
          <a:p>
            <a:pPr>
              <a:buClr>
                <a:srgbClr val="6666FF"/>
              </a:buClr>
              <a:buSzPct val="100000"/>
            </a:pPr>
            <a:r>
              <a:rPr lang="ru-RU" sz="1800" dirty="0"/>
              <a:t>Времени, проводимом в приложении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BE0FE-4E05-FD74-185D-9D0C1BBC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7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AFE4-E537-C358-28D6-994995C0F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Проекции кластеров в 3-мерное пространство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56E18-4BFD-23C3-17A7-7D7FA789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20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A0954-B50F-02EF-375D-B10DD7B38705}"/>
              </a:ext>
            </a:extLst>
          </p:cNvPr>
          <p:cNvSpPr txBox="1"/>
          <p:nvPr/>
        </p:nvSpPr>
        <p:spPr>
          <a:xfrm>
            <a:off x="2896507" y="133953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PCA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4189D-4119-660D-032D-176B9D52A9E7}"/>
              </a:ext>
            </a:extLst>
          </p:cNvPr>
          <p:cNvSpPr txBox="1"/>
          <p:nvPr/>
        </p:nvSpPr>
        <p:spPr>
          <a:xfrm>
            <a:off x="8371131" y="133953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UMAP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8AF34-7B16-54BB-51CB-1798B5F54729}"/>
              </a:ext>
            </a:extLst>
          </p:cNvPr>
          <p:cNvSpPr txBox="1"/>
          <p:nvPr/>
        </p:nvSpPr>
        <p:spPr>
          <a:xfrm>
            <a:off x="1377912" y="5433020"/>
            <a:ext cx="433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Кластеры очень близко расположены друг к другу, и сложно сказать, что они разделимы.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0C428-4DF2-121F-2CD3-CCDCC46FA2C6}"/>
              </a:ext>
            </a:extLst>
          </p:cNvPr>
          <p:cNvSpPr txBox="1"/>
          <p:nvPr/>
        </p:nvSpPr>
        <p:spPr>
          <a:xfrm>
            <a:off x="6764021" y="5447847"/>
            <a:ext cx="4050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Вероятно, данные сами по себе не обладают четкой структурой.</a:t>
            </a:r>
            <a:endParaRPr lang="ru-R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F273EB6-2160-C4AA-53C2-8864EC6D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058" t="9203" r="17352" b="12894"/>
          <a:stretch/>
        </p:blipFill>
        <p:spPr>
          <a:xfrm>
            <a:off x="1474174" y="1923234"/>
            <a:ext cx="3925566" cy="3140453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F04568D-3E67-6E90-7736-1752EDCD59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079" t="12128" r="8386" b="11274"/>
          <a:stretch/>
        </p:blipFill>
        <p:spPr>
          <a:xfrm>
            <a:off x="7054293" y="2141997"/>
            <a:ext cx="3477213" cy="2745168"/>
          </a:xfrm>
        </p:spPr>
      </p:pic>
    </p:spTree>
    <p:extLst>
      <p:ext uri="{BB962C8B-B14F-4D97-AF65-F5344CB8AC3E}">
        <p14:creationId xmlns:p14="http://schemas.microsoft.com/office/powerpoint/2010/main" val="871998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3A83-8B19-D128-96CC-C18DAA62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Размеры кластеров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D0EC-1732-20AE-4B13-70DFBF201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кластерах присутствует большой дисбаланс по количеству пользователей.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 кластер 0 приходится ~74% всех пользователей, а на 2-й кластер только ~11%.</a:t>
            </a:r>
            <a:endParaRPr lang="ru-RU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2F8759-F52B-31D0-D63D-18E63BF52A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885" t="16791" r="32056" b="3585"/>
          <a:stretch/>
        </p:blipFill>
        <p:spPr>
          <a:xfrm>
            <a:off x="6788727" y="1399307"/>
            <a:ext cx="4530437" cy="453043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F10C3-6BB3-4955-CAE8-52B4BE39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86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0F92-3B53-7662-2B53-A6C74FF6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83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Удержание по кластерам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997A09-8191-DFA6-3C1B-7D4D94836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513" t="12244" r="5244" b="1078"/>
          <a:stretch/>
        </p:blipFill>
        <p:spPr>
          <a:xfrm>
            <a:off x="554183" y="1094510"/>
            <a:ext cx="11083634" cy="41563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8207A-B14C-44FF-06DE-41C7F77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22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AE1F2-6B45-3CBE-EED5-AE8EC87B7564}"/>
              </a:ext>
            </a:extLst>
          </p:cNvPr>
          <p:cNvSpPr txBox="1"/>
          <p:nvPr/>
        </p:nvSpPr>
        <p:spPr>
          <a:xfrm>
            <a:off x="1226128" y="5341946"/>
            <a:ext cx="4620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кластера 1 гораздо выше удержание. Вероятно, это кластер с самыми лояльными пользователями. 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5BF3A-2FF8-C561-36E2-B154046C15B4}"/>
              </a:ext>
            </a:extLst>
          </p:cNvPr>
          <p:cNvSpPr txBox="1"/>
          <p:nvPr/>
        </p:nvSpPr>
        <p:spPr>
          <a:xfrm>
            <a:off x="7128163" y="5341946"/>
            <a:ext cx="3976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Кластеры 0 и 2 практически не отличаются по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удержанию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хотя у кластера 2 она чуть выше.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581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548-DAEE-4F2D-A614-5B04710F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Конверсия пользователей по</a:t>
            </a:r>
            <a:r>
              <a:rPr lang="en-US" sz="2400" dirty="0"/>
              <a:t> </a:t>
            </a:r>
            <a:r>
              <a:rPr lang="ru-RU" sz="2400" dirty="0"/>
              <a:t>кластерам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B716-04B8-1C61-116E-A04A62D2D5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кластера 1 выше конверсия, чем у остальных кластеров. 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2-го кластера немного выше конверсия, чем у 0-го кластера.</a:t>
            </a:r>
            <a:endParaRPr lang="ru-RU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0543C-CE53-4AE5-0610-1C0AE6F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23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FFCCF3-A324-3801-8497-9CBACB1967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58" t="16882" r="14342" b="5361"/>
          <a:stretch/>
        </p:blipFill>
        <p:spPr>
          <a:xfrm>
            <a:off x="6437348" y="1582088"/>
            <a:ext cx="4346504" cy="4594875"/>
          </a:xfrm>
        </p:spPr>
      </p:pic>
    </p:spTree>
    <p:extLst>
      <p:ext uri="{BB962C8B-B14F-4D97-AF65-F5344CB8AC3E}">
        <p14:creationId xmlns:p14="http://schemas.microsoft.com/office/powerpoint/2010/main" val="232630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0F92-3B53-7662-2B53-A6C74FF6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83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Продолжительность сессий по кластерам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8207A-B14C-44FF-06DE-41C7F77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24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AE1F2-6B45-3CBE-EED5-AE8EC87B7564}"/>
              </a:ext>
            </a:extLst>
          </p:cNvPr>
          <p:cNvSpPr txBox="1"/>
          <p:nvPr/>
        </p:nvSpPr>
        <p:spPr>
          <a:xfrm>
            <a:off x="1342160" y="5218743"/>
            <a:ext cx="4478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кластеров 0 и 1 распределения экспоненциальные и совпадают, а вот у кластера 2 распределение похоже на нормальное и сильно правее.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5BF3A-2FF8-C561-36E2-B154046C15B4}"/>
              </a:ext>
            </a:extLst>
          </p:cNvPr>
          <p:cNvSpPr txBox="1"/>
          <p:nvPr/>
        </p:nvSpPr>
        <p:spPr>
          <a:xfrm>
            <a:off x="6989617" y="5211817"/>
            <a:ext cx="3976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Пользователи 2-го кластера проводят в приложении в среднем по 40 минут, а пользователи первых двух кластеров – по 8-9.</a:t>
            </a:r>
            <a:endParaRPr lang="ru-R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59AA7CD-7D44-D4B0-4B29-B10C0B966E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93" t="12646" r="6463" b="1068"/>
          <a:stretch/>
        </p:blipFill>
        <p:spPr>
          <a:xfrm>
            <a:off x="457200" y="1055454"/>
            <a:ext cx="10892537" cy="4156363"/>
          </a:xfrm>
        </p:spPr>
      </p:pic>
    </p:spTree>
    <p:extLst>
      <p:ext uri="{BB962C8B-B14F-4D97-AF65-F5344CB8AC3E}">
        <p14:creationId xmlns:p14="http://schemas.microsoft.com/office/powerpoint/2010/main" val="98051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395C-9911-3124-2F28-73C046EE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Итоги по сегментации пользователей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6F96-51AE-908D-527F-BCC627BE0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Clr>
                <a:srgbClr val="6666FF"/>
              </a:buClr>
              <a:buNone/>
            </a:pPr>
            <a:r>
              <a:rPr lang="ru-RU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Пользователи сегментируются на 3 кластера: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9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 0 представляет большинство пользователей – 74% всех пользователей. В этом кластере ниже всего удержание и конверсия по сравнению с остальными кластерами.</a:t>
            </a:r>
          </a:p>
          <a:p>
            <a:pPr marL="0" indent="0" algn="l">
              <a:buClr>
                <a:srgbClr val="6666FF"/>
              </a:buClr>
              <a:buNone/>
            </a:pPr>
            <a:endParaRPr lang="ru-RU" sz="19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 1 представляет самых лояльных пользователей – 16% всех пользователей. Здесь самые высокие удержание и конверсия в просмотр контактов.</a:t>
            </a:r>
          </a:p>
          <a:p>
            <a:pPr algn="l">
              <a:buClr>
                <a:srgbClr val="6666FF"/>
              </a:buClr>
            </a:pPr>
            <a:endParaRPr lang="ru-RU" sz="19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 2 представляет пользователей, которые больше всего проводят времени в приложении – 10%. Здесь такое же удержание, как и у большинства пользователей, однако выше конверсия в просмотр контактов.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E5E98-CBA6-0E45-5EE7-EB6A31F7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18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B3D8-8AEF-BF34-4A0C-D85DA7B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Проверка гипотез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4830-32AE-2981-58A3-AAE10C0A7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Гипотезы для конверсии по источникам (где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A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B –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пара источников):</a:t>
            </a:r>
          </a:p>
          <a:p>
            <a:pPr marL="0" indent="0" algn="l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Нулевая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нет разницы в конверсии в просмотр контактов.</a:t>
            </a:r>
          </a:p>
          <a:p>
            <a:pPr marL="0" indent="0" algn="l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Альтернативная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есть разница в конверсии в просмотр контактов.</a:t>
            </a: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Гипотезы для конверсии по кластерам (где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A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B –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пара кластеров):</a:t>
            </a: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Нулевая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кластерами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нет разницы в конверсии в просмотр контактов.</a:t>
            </a:r>
          </a:p>
          <a:p>
            <a:pPr marL="0" indent="0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Альтернативная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кластерами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есть разница в конверсии в просмотр контактов.</a:t>
            </a: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A30A-C0B0-45EA-EF0B-B29F1DD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68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B3D8-8AEF-BF34-4A0C-D85DA7B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Итоги проверки гипотез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4830-32AE-2981-58A3-AAE10C0A7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 algn="l">
              <a:buClr>
                <a:srgbClr val="6666FF"/>
              </a:buClr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Было проверено 5 гипотез с помощью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t-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теста. Чтобы получить групповую вероятность ошибки первого рода меньше 0.05, к уровню значимости была применена поправка Шидака, что дало уровень значимости 0.01 для каждой гипотезы.</a:t>
            </a:r>
          </a:p>
          <a:p>
            <a:pPr algn="l">
              <a:buClr>
                <a:srgbClr val="6666FF"/>
              </a:buClr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онверсии в просмотр контактов различаются между источником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Google/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Яндекс и остальными источникам. Между самими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 нет статистически значимой разницы в конверсии.</a:t>
            </a:r>
          </a:p>
          <a:p>
            <a:pPr algn="l">
              <a:buClr>
                <a:srgbClr val="6666FF"/>
              </a:buClr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Между всеми кластерами есть статистически значимая разница в конверсии в просмотр контактов.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A30A-C0B0-45EA-EF0B-B29F1DD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788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374C-AC28-82F2-7452-09A4EFEF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Краткие итоги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44D8-70DE-B210-023C-32F1A0A9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Приложение может терять популярность.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Кластер с 16% пользователей имеет самое высокое удержание и конверсию в просмотр контактов.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Между всеми кластерами есть статистически значимая разница в конверсии в просмотр контактов.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онверсии в просмотр контактов различаются между источником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Google/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Яндекс и остальными источникам. Между самими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 нет статистически значимой разницы в конверсии.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E4F4C-6A36-9CEA-382A-9E2DB142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07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374C-AC28-82F2-7452-09A4EFEF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Краткие итоги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44D8-70DE-B210-023C-32F1A0A9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Приложение может терять популярность.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Кластер с 16% пользователей имеет самое высокое удержание и конверсию в просмотр контактов.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Между всеми кластерами есть статистически значимая разница в конверсии в просмотр контактов.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онверсии в просмотр контактов различаются между источником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Google/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Яндекс и остальными источникам. Между самими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 нет статистически значимой разницы в конверсии.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E4F4C-6A36-9CEA-382A-9E2DB142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58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CBF9-5687-4A88-D30B-7049FD6E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План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83CA-278D-3E74-4ED0-2091986C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Описание данных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Распределение клиентов и событий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Исследовательский анализ данных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пользователей, сессии, профили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пользователей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Сегментация пользователей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Агломеративная кластеризация, метод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средних,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PCA, UMAP</a:t>
            </a:r>
            <a:endParaRPr lang="ru-RU" sz="18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Проверка гипотез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Конверсия между источниками, конверсия между кластерами</a:t>
            </a:r>
          </a:p>
          <a:p>
            <a:pPr>
              <a:buClr>
                <a:srgbClr val="6666FF"/>
              </a:buClr>
            </a:pPr>
            <a:endParaRPr lang="ru-RU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EAB5B-729F-B6AA-8574-DE477BCD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56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Клиенты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CE49A2-400B-A9D6-4AAA-C7AB3F99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Почти половина пользователей пришли с Яндекса, а остальные примерно равномерно с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с других источников.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5</a:t>
            </a:fld>
            <a:endParaRPr lang="ru-RU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0C5FFA9-AFD5-E0EA-E00E-84ADAB7ABE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750" t="16886" r="32061" b="5358"/>
          <a:stretch/>
        </p:blipFill>
        <p:spPr>
          <a:xfrm>
            <a:off x="6837683" y="1027906"/>
            <a:ext cx="4351376" cy="4351338"/>
          </a:xfrm>
        </p:spPr>
      </p:pic>
    </p:spTree>
    <p:extLst>
      <p:ext uri="{BB962C8B-B14F-4D97-AF65-F5344CB8AC3E}">
        <p14:creationId xmlns:p14="http://schemas.microsoft.com/office/powerpoint/2010/main" val="325459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События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CE49A2-400B-A9D6-4AAA-C7AB3F99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5012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Больше половины событий приходится на просмотр рекомендованных объявлений.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После них идут просмотр фотографий в карточке объявления, поиск объявлений, открытие самого объявления и просмотр контактов. </a:t>
            </a: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6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F6FA62-C4C5-034D-37A4-7A5C8BBD48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7" t="7455" r="9821" b="-1177"/>
          <a:stretch/>
        </p:blipFill>
        <p:spPr>
          <a:xfrm>
            <a:off x="6172202" y="698876"/>
            <a:ext cx="5271367" cy="5478087"/>
          </a:xfrm>
        </p:spPr>
      </p:pic>
    </p:spTree>
    <p:extLst>
      <p:ext uri="{BB962C8B-B14F-4D97-AF65-F5344CB8AC3E}">
        <p14:creationId xmlns:p14="http://schemas.microsoft.com/office/powerpoint/2010/main" val="334012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Активность пользователей на протяжении дня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7</a:t>
            </a:fld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2E4F71-B050-F3DE-5F4E-DB7BE1F8C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5" r="4706" b="2943"/>
          <a:stretch/>
        </p:blipFill>
        <p:spPr>
          <a:xfrm>
            <a:off x="753439" y="1169851"/>
            <a:ext cx="10685121" cy="36936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550050-95BB-4553-DD5C-5B9D69469043}"/>
              </a:ext>
            </a:extLst>
          </p:cNvPr>
          <p:cNvSpPr txBox="1"/>
          <p:nvPr/>
        </p:nvSpPr>
        <p:spPr>
          <a:xfrm>
            <a:off x="1557565" y="5226484"/>
            <a:ext cx="4441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Главная активность в приложении начинается примерно с 8 утра и идет на убыль после 22 вечера.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0235-F3FF-5C5E-C74F-7B5AA2D22999}"/>
              </a:ext>
            </a:extLst>
          </p:cNvPr>
          <p:cNvSpPr txBox="1"/>
          <p:nvPr/>
        </p:nvSpPr>
        <p:spPr>
          <a:xfrm>
            <a:off x="6496711" y="5226484"/>
            <a:ext cx="4697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Наблюдается спад активности с 17 по 19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Возможно, в это время люди едут с работы домой.</a:t>
            </a:r>
          </a:p>
        </p:txBody>
      </p:sp>
    </p:spTree>
    <p:extLst>
      <p:ext uri="{BB962C8B-B14F-4D97-AF65-F5344CB8AC3E}">
        <p14:creationId xmlns:p14="http://schemas.microsoft.com/office/powerpoint/2010/main" val="62151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Количество сессий на пользователя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8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779811" y="5233540"/>
            <a:ext cx="401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половины пользователей была только 1 сессия.</a:t>
            </a:r>
          </a:p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20% пользователей было 2 сессии, и у 10% — 3. 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6981436" y="5233540"/>
            <a:ext cx="3553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когорты 44 недели самая высокая доля пользователей только с 1 сессией. На 10% выше, чем у остальных когорт. </a:t>
            </a:r>
            <a:endParaRPr lang="ru-R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495FDF-2A14-B91A-2CFD-997BCBB907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384" t="13281" r="7222" b="1097"/>
          <a:stretch/>
        </p:blipFill>
        <p:spPr>
          <a:xfrm>
            <a:off x="754574" y="1024295"/>
            <a:ext cx="10370127" cy="3968814"/>
          </a:xfrm>
        </p:spPr>
      </p:pic>
    </p:spTree>
    <p:extLst>
      <p:ext uri="{BB962C8B-B14F-4D97-AF65-F5344CB8AC3E}">
        <p14:creationId xmlns:p14="http://schemas.microsoft.com/office/powerpoint/2010/main" val="424400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Продолжительность сессий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9</a:t>
            </a:fld>
            <a:endParaRPr lang="ru-RU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1EB1D81-BB11-224C-FD64-26AE5A6A70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937" t="13815" r="6502" b="-142"/>
          <a:stretch/>
        </p:blipFill>
        <p:spPr>
          <a:xfrm>
            <a:off x="578655" y="1055715"/>
            <a:ext cx="10775145" cy="409924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629251" y="5251937"/>
            <a:ext cx="4333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Продолжительность сессий имеет экспоненциальное распределение.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Больше всего сессий, которые длились меньше минуты.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7009145" y="5251943"/>
            <a:ext cx="3754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Медианная продолжительность сессии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первых когорт составляет ~5 минут, однако у 44 когорты она больше 7 минут.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137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1351</Words>
  <Application>Microsoft Macintosh PowerPoint</Application>
  <PresentationFormat>Widescreen</PresentationFormat>
  <Paragraphs>185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Helvetica Neue</vt:lpstr>
      <vt:lpstr>Office Theme</vt:lpstr>
      <vt:lpstr>Сегментация пользователей приложения «Ненужные вещи» </vt:lpstr>
      <vt:lpstr>Цель</vt:lpstr>
      <vt:lpstr>Краткие итоги</vt:lpstr>
      <vt:lpstr>План</vt:lpstr>
      <vt:lpstr>Клиенты</vt:lpstr>
      <vt:lpstr>События</vt:lpstr>
      <vt:lpstr>Активность пользователей на протяжении дня</vt:lpstr>
      <vt:lpstr>Количество сессий на пользователя</vt:lpstr>
      <vt:lpstr>Продолжительность сессий</vt:lpstr>
      <vt:lpstr>Конверсия пользователей в просмотр контактов по источнику</vt:lpstr>
      <vt:lpstr>Удержание пользователей</vt:lpstr>
      <vt:lpstr>Удержание пользователей по когортам</vt:lpstr>
      <vt:lpstr>Возможные причины уменьшения удержания:</vt:lpstr>
      <vt:lpstr>Количество событий tips_show на сессию</vt:lpstr>
      <vt:lpstr>Среднее время между событиями в сессиях</vt:lpstr>
      <vt:lpstr>Количество новых пользователей в неделю</vt:lpstr>
      <vt:lpstr>Конверсия пользователей в просмотр контактов по неделям</vt:lpstr>
      <vt:lpstr>Итоги по удержанию пользователей</vt:lpstr>
      <vt:lpstr>Сегментация</vt:lpstr>
      <vt:lpstr>Проекции кластеров в 3-мерное пространство</vt:lpstr>
      <vt:lpstr>Размеры кластеров</vt:lpstr>
      <vt:lpstr>Удержание по кластерам</vt:lpstr>
      <vt:lpstr>Конверсия пользователей по кластерам</vt:lpstr>
      <vt:lpstr>Продолжительность сессий по кластерам</vt:lpstr>
      <vt:lpstr>Итоги по сегментации пользователей</vt:lpstr>
      <vt:lpstr>Проверка гипотез</vt:lpstr>
      <vt:lpstr>Итоги проверки гипотез</vt:lpstr>
      <vt:lpstr>Краткие итоги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Сегментация пользователей приложения «Ненужные вещи» </dc:title>
  <dc:creator>Mukhametshin Ruslan</dc:creator>
  <cp:lastModifiedBy>Mukhametshin Ruslan</cp:lastModifiedBy>
  <cp:revision>6</cp:revision>
  <dcterms:created xsi:type="dcterms:W3CDTF">2022-10-07T13:47:43Z</dcterms:created>
  <dcterms:modified xsi:type="dcterms:W3CDTF">2022-10-08T15:19:30Z</dcterms:modified>
</cp:coreProperties>
</file>